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93" r:id="rId2"/>
    <p:sldId id="295" r:id="rId3"/>
    <p:sldId id="296" r:id="rId4"/>
    <p:sldId id="299" r:id="rId5"/>
    <p:sldId id="297" r:id="rId6"/>
    <p:sldId id="302" r:id="rId7"/>
    <p:sldId id="301" r:id="rId8"/>
    <p:sldId id="300" r:id="rId9"/>
    <p:sldId id="298" r:id="rId10"/>
    <p:sldId id="303" r:id="rId11"/>
    <p:sldId id="304" r:id="rId12"/>
    <p:sldId id="305" r:id="rId13"/>
    <p:sldId id="306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27" autoAdjust="0"/>
  </p:normalViewPr>
  <p:slideViewPr>
    <p:cSldViewPr>
      <p:cViewPr varScale="1">
        <p:scale>
          <a:sx n="72" d="100"/>
          <a:sy n="72" d="100"/>
        </p:scale>
        <p:origin x="2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B0D69-A5AF-4B30-BD97-D0C0AAB0053F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71126-83F7-4F73-AF7D-DC80BD83406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630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520731"/>
            <a:ext cx="9144000" cy="3435579"/>
          </a:xfrm>
          <a:custGeom>
            <a:avLst/>
            <a:gdLst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794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7466" y="25350"/>
                  <a:pt x="0" y="1979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28000"/>
                  <a:satMod val="2000000"/>
                  <a:alpha val="30000"/>
                </a:schemeClr>
              </a:gs>
              <a:gs pos="35000">
                <a:schemeClr val="bg2">
                  <a:shade val="100000"/>
                  <a:satMod val="600000"/>
                  <a:alpha val="0"/>
                </a:schemeClr>
              </a:gs>
            </a:gsLst>
            <a:lin ang="54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925F-BE2A-4A4B-8113-B3BAD05C9F7A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CD7-BD0E-4218-8D0C-8B9D120399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925F-BE2A-4A4B-8113-B3BAD05C9F7A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CD7-BD0E-4218-8D0C-8B9D120399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925F-BE2A-4A4B-8113-B3BAD05C9F7A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CD7-BD0E-4218-8D0C-8B9D120399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925F-BE2A-4A4B-8113-B3BAD05C9F7A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CD7-BD0E-4218-8D0C-8B9D120399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 anchor="t"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925F-BE2A-4A4B-8113-B3BAD05C9F7A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CD7-BD0E-4218-8D0C-8B9D120399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925F-BE2A-4A4B-8113-B3BAD05C9F7A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CD7-BD0E-4218-8D0C-8B9D120399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 anchor="b"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925F-BE2A-4A4B-8113-B3BAD05C9F7A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CD7-BD0E-4218-8D0C-8B9D120399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effectLst/>
        </p:spPr>
        <p:txBody>
          <a:bodyPr tIns="9144" bIns="9144" anchor="b"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925F-BE2A-4A4B-8113-B3BAD05C9F7A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CD7-BD0E-4218-8D0C-8B9D120399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925F-BE2A-4A4B-8113-B3BAD05C9F7A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CD7-BD0E-4218-8D0C-8B9D120399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 anchor="b"/>
          <a:lstStyle>
            <a:lvl1pPr algn="l">
              <a:buNone/>
              <a:defRPr sz="50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t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925F-BE2A-4A4B-8113-B3BAD05C9F7A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68CD7-BD0E-4218-8D0C-8B9D120399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 anchor="b"/>
          <a:lstStyle>
            <a:lvl1pPr algn="r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 anchor="t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9925F-BE2A-4A4B-8113-B3BAD05C9F7A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94968CD7-BD0E-4218-8D0C-8B9D120399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3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2179637"/>
            <a:ext cx="8229600" cy="4114800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469925F-BE2A-4A4B-8113-B3BAD05C9F7A}" type="datetimeFigureOut">
              <a:rPr lang="cs-CZ" smtClean="0"/>
              <a:pPr/>
              <a:t>13.05.2020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algn="l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>
              <a:defRPr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4968CD7-BD0E-4218-8D0C-8B9D120399A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chemeClr val="tx2">
              <a:tint val="100000"/>
              <a:satMod val="250000"/>
            </a:schemeClr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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936" indent="-27432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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7432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22860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//upload.wikimedia.org/wikipedia/commons/e/e3/Kralice.jpg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//upload.wikimedia.org/wikipedia/commons/3/35/THajek.jp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hyperlink" Target="http://upload.wikimedia.org/wikipedia/commons/5/50/Jan_Jesenius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//upload.wikimedia.org/wikipedia/commons/2/2b/Tycho_Brahe.JP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hyperlink" Target="//upload.wikimedia.org/wikipedia/commons/d/d4/Johannes_Kepler_1610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upload.wikimedia.org/wikipedia/commons/4/4a/Giuseppe_Arcimboldo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hyperlink" Target="http://upload.wikimedia.org/wikipedia/commons/9/9a/Giuseppe_Arcimboldo_-_Summer,_1573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upload.wikimedia.org/wikipedia/commons/2/2d/Pra%C5%BEsk%C3%BD_hrad,_Letohr%C3%A1dek_kr%C3%A1lovny_Anny_02.jp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hyperlink" Target="http://upload.wikimedia.org/wikipedia/commons/4/40/LetohradekHvezda2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//upload.wikimedia.org/wikipedia/commons/4/49/%C4%8Cesk%C3%A9_Bud%C4%9Bjovice,_podloub%C3%AD_v_historick%C3%A9m_j%C3%A1dru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hyperlink" Target="//upload.wikimedia.org/wikipedia/commons/4/47/%C4%8Cesk%C3%A9_Bud%C4%9Bjovice,_%C4%8Cesk%C3%A1_ulice,_malovan%C3%A9_domy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36104"/>
          </a:xfrm>
        </p:spPr>
        <p:txBody>
          <a:bodyPr/>
          <a:lstStyle/>
          <a:p>
            <a:r>
              <a:rPr lang="cs-CZ" dirty="0"/>
              <a:t>Renesance v českých zemích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2962672" cy="480352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Stavby: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zámky</a:t>
            </a:r>
            <a:r>
              <a:rPr lang="cs-CZ" dirty="0"/>
              <a:t>, letohrádky, paláce,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přestavby </a:t>
            </a:r>
            <a:r>
              <a:rPr lang="cs-CZ" dirty="0"/>
              <a:t>hradů, měšťanské domy, brány, radnice, věže,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hospodářské budovy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067944" y="1556792"/>
            <a:ext cx="4618856" cy="480352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Zvonice v Lipníku nad Bečvou</a:t>
            </a:r>
            <a:endParaRPr lang="cs-CZ" dirty="0"/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301" y="2199482"/>
            <a:ext cx="3614765" cy="41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7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Knihy 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9512" y="1124744"/>
            <a:ext cx="4333831" cy="1080120"/>
          </a:xfrm>
        </p:spPr>
        <p:txBody>
          <a:bodyPr/>
          <a:lstStyle/>
          <a:p>
            <a:r>
              <a:rPr lang="cs-CZ" u="sng" dirty="0" smtClean="0"/>
              <a:t>Kronika </a:t>
            </a:r>
            <a:r>
              <a:rPr lang="cs-CZ" u="sng" dirty="0" err="1" smtClean="0"/>
              <a:t>trojánská</a:t>
            </a:r>
            <a:r>
              <a:rPr lang="cs-CZ" u="sng" dirty="0" smtClean="0"/>
              <a:t> </a:t>
            </a:r>
            <a:r>
              <a:rPr lang="cs-CZ" dirty="0" smtClean="0"/>
              <a:t>– první známá kniha vytištěná domácím jazykem po roce 1476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340768"/>
            <a:ext cx="4041775" cy="648072"/>
          </a:xfrm>
        </p:spPr>
        <p:txBody>
          <a:bodyPr/>
          <a:lstStyle/>
          <a:p>
            <a:r>
              <a:rPr lang="cs-CZ" u="sng" dirty="0" smtClean="0"/>
              <a:t>Bible kralická </a:t>
            </a:r>
            <a:r>
              <a:rPr lang="cs-CZ" dirty="0" smtClean="0"/>
              <a:t>– přeložena z původních biblických jazyků</a:t>
            </a:r>
            <a:endParaRPr lang="cs-CZ" dirty="0"/>
          </a:p>
        </p:txBody>
      </p:sp>
      <p:pic>
        <p:nvPicPr>
          <p:cNvPr id="8" name="Picture 2" descr="Soubor:Kralice.jpg">
            <a:hlinkClick r:id="rId2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2657420" cy="411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Zástupný symbol pro obsah 10"/>
          <p:cNvPicPr>
            <a:picLocks noGrp="1"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>
            <a:off x="899592" y="2326804"/>
            <a:ext cx="2907950" cy="399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smtClean="0"/>
              <a:t>Významné osobnosti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1274320"/>
          </a:xfrm>
        </p:spPr>
        <p:txBody>
          <a:bodyPr/>
          <a:lstStyle/>
          <a:p>
            <a:r>
              <a:rPr lang="cs-CZ" sz="2400" dirty="0"/>
              <a:t>Tadeáš Hájek z Hájku – </a:t>
            </a:r>
          </a:p>
          <a:p>
            <a:r>
              <a:rPr lang="cs-CZ" sz="2400" dirty="0"/>
              <a:t>přírodovědec </a:t>
            </a:r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>
          <a:xfrm>
            <a:off x="4645025" y="1052736"/>
            <a:ext cx="4041775" cy="1562352"/>
          </a:xfrm>
        </p:spPr>
        <p:txBody>
          <a:bodyPr/>
          <a:lstStyle/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Jan </a:t>
            </a:r>
            <a:r>
              <a:rPr lang="cs-CZ" sz="2400" dirty="0"/>
              <a:t>Jesenius </a:t>
            </a:r>
            <a:r>
              <a:rPr lang="cs-CZ" sz="2400" dirty="0" smtClean="0"/>
              <a:t>– lékař</a:t>
            </a:r>
            <a:r>
              <a:rPr lang="cs-CZ" sz="2400" dirty="0"/>
              <a:t>, provedl první veřejnou pitvu člověka - 1600</a:t>
            </a:r>
          </a:p>
          <a:p>
            <a:endParaRPr lang="cs-CZ" dirty="0"/>
          </a:p>
        </p:txBody>
      </p:sp>
      <p:pic>
        <p:nvPicPr>
          <p:cNvPr id="10" name="Picture 4" descr="Soubor:THajek.jpg">
            <a:hlinkClick r:id="rId2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293806"/>
            <a:ext cx="2624390" cy="403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oubor:Jan Jesenius.jpg">
            <a:hlinkClick r:id="rId4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57" y="2293806"/>
            <a:ext cx="3278379" cy="403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0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r>
              <a:rPr lang="cs-CZ" dirty="0" smtClean="0"/>
              <a:t>Hvězdáři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576064"/>
          </a:xfrm>
        </p:spPr>
        <p:txBody>
          <a:bodyPr/>
          <a:lstStyle/>
          <a:p>
            <a:r>
              <a:rPr lang="cs-CZ" sz="2400" dirty="0"/>
              <a:t>Tycho de Brahe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645025" y="1340768"/>
            <a:ext cx="4041775" cy="432048"/>
          </a:xfrm>
        </p:spPr>
        <p:txBody>
          <a:bodyPr/>
          <a:lstStyle/>
          <a:p>
            <a:r>
              <a:rPr lang="cs-CZ" dirty="0" smtClean="0"/>
              <a:t>Jan Kepler</a:t>
            </a:r>
            <a:endParaRPr lang="cs-CZ" dirty="0"/>
          </a:p>
        </p:txBody>
      </p:sp>
      <p:pic>
        <p:nvPicPr>
          <p:cNvPr id="7" name="Picture 2" descr="Soubor:Tycho Brahe.JPG">
            <a:hlinkClick r:id="rId2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09" y="2132856"/>
            <a:ext cx="3054277" cy="419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oubor:Johannes Kepler 1610.jpg">
            <a:hlinkClick r:id="rId4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113717"/>
            <a:ext cx="3065018" cy="421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92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Giuseppe </a:t>
            </a:r>
            <a:r>
              <a:rPr lang="cs-CZ" dirty="0" err="1" smtClean="0"/>
              <a:t>Arcimboldo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680520" cy="5235576"/>
          </a:xfrm>
        </p:spPr>
        <p:txBody>
          <a:bodyPr/>
          <a:lstStyle/>
          <a:p>
            <a:r>
              <a:rPr lang="cs-CZ" sz="2400" dirty="0"/>
              <a:t>malíř, podobizny sestavené z ovoce, zeleniny a  dalšího přírodního materiálu</a:t>
            </a:r>
          </a:p>
          <a:p>
            <a:endParaRPr lang="cs-CZ" dirty="0"/>
          </a:p>
        </p:txBody>
      </p:sp>
      <p:pic>
        <p:nvPicPr>
          <p:cNvPr id="5" name="Picture 2" descr="Soubor:Giuseppe Arcimbold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87" y="2348880"/>
            <a:ext cx="2973076" cy="426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oubor:Giuseppe Arcimboldo - Summer, 1573.jpg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4" y="1557338"/>
            <a:ext cx="4180737" cy="50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32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/>
          <a:lstStyle/>
          <a:p>
            <a:r>
              <a:rPr lang="cs-CZ" dirty="0" smtClean="0"/>
              <a:t>Zámek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57200" y="1556792"/>
            <a:ext cx="4040188" cy="864096"/>
          </a:xfrm>
        </p:spPr>
        <p:txBody>
          <a:bodyPr/>
          <a:lstStyle/>
          <a:p>
            <a:r>
              <a:rPr lang="cs-CZ" dirty="0" smtClean="0"/>
              <a:t>Benešov nad Ploučnicí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4645025" y="1556792"/>
            <a:ext cx="4041775" cy="864096"/>
          </a:xfrm>
        </p:spPr>
        <p:txBody>
          <a:bodyPr/>
          <a:lstStyle/>
          <a:p>
            <a:r>
              <a:rPr lang="cs-CZ" dirty="0" smtClean="0"/>
              <a:t>Litomyšl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36919" y="2968199"/>
            <a:ext cx="4040188" cy="3055201"/>
          </a:xfrm>
          <a:prstGeom prst="rect">
            <a:avLst/>
          </a:prstGeom>
        </p:spPr>
      </p:pic>
      <p:pic>
        <p:nvPicPr>
          <p:cNvPr id="10" name="Zástupný symbol pro obsah 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968199"/>
            <a:ext cx="4041775" cy="257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52128"/>
          </a:xfrm>
        </p:spPr>
        <p:txBody>
          <a:bodyPr/>
          <a:lstStyle/>
          <a:p>
            <a:r>
              <a:rPr lang="cs-CZ" dirty="0" smtClean="0"/>
              <a:t>Letohrádek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28800"/>
            <a:ext cx="4040188" cy="648072"/>
          </a:xfrm>
        </p:spPr>
        <p:txBody>
          <a:bodyPr/>
          <a:lstStyle/>
          <a:p>
            <a:r>
              <a:rPr lang="cs-CZ" dirty="0" smtClean="0"/>
              <a:t>Belveder 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628800"/>
            <a:ext cx="4041775" cy="648072"/>
          </a:xfrm>
        </p:spPr>
        <p:txBody>
          <a:bodyPr/>
          <a:lstStyle/>
          <a:p>
            <a:r>
              <a:rPr lang="cs-CZ" dirty="0" smtClean="0"/>
              <a:t>Hvězda </a:t>
            </a:r>
            <a:endParaRPr lang="cs-CZ" dirty="0"/>
          </a:p>
        </p:txBody>
      </p:sp>
      <p:pic>
        <p:nvPicPr>
          <p:cNvPr id="7" name="Picture 2" descr="Soubor:Pražský hrad, Letohrádek královny Anny 02.jpg">
            <a:hlinkClick r:id="rId2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42869"/>
            <a:ext cx="4040188" cy="27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oubor:LetohradekHvezda2.jpg">
            <a:hlinkClick r:id="rId4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59" y="3142869"/>
            <a:ext cx="4087841" cy="273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/>
          </a:bodyPr>
          <a:lstStyle/>
          <a:p>
            <a:r>
              <a:rPr lang="cs-CZ" dirty="0" smtClean="0"/>
              <a:t>Sgrafita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4040188" cy="627384"/>
          </a:xfrm>
        </p:spPr>
        <p:txBody>
          <a:bodyPr/>
          <a:lstStyle/>
          <a:p>
            <a:r>
              <a:rPr lang="cs-CZ" dirty="0" smtClean="0"/>
              <a:t>Zámek Březnice – detail psaníčkového sgrafita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548680"/>
            <a:ext cx="4041775" cy="1224136"/>
          </a:xfrm>
        </p:spPr>
        <p:txBody>
          <a:bodyPr/>
          <a:lstStyle/>
          <a:p>
            <a:r>
              <a:rPr lang="cs-CZ" dirty="0" smtClean="0"/>
              <a:t>Pražský hrad – Míčovna – severní fasáda s ornamentálními sgrafity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2761202"/>
            <a:ext cx="4040188" cy="2986595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85879" y="1916832"/>
            <a:ext cx="2990034" cy="44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smtClean="0"/>
              <a:t>Arkády 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504056"/>
          </a:xfrm>
        </p:spPr>
        <p:txBody>
          <a:bodyPr/>
          <a:lstStyle/>
          <a:p>
            <a:r>
              <a:rPr lang="cs-CZ" dirty="0" smtClean="0"/>
              <a:t>Zámek Bučovice</a:t>
            </a:r>
            <a:endParaRPr lang="cs-CZ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half" idx="3"/>
          </p:nvPr>
        </p:nvSpPr>
        <p:spPr>
          <a:xfrm>
            <a:off x="4645025" y="1268760"/>
            <a:ext cx="4041775" cy="432048"/>
          </a:xfrm>
        </p:spPr>
        <p:txBody>
          <a:bodyPr/>
          <a:lstStyle/>
          <a:p>
            <a:r>
              <a:rPr lang="cs-CZ" dirty="0" smtClean="0"/>
              <a:t>Královský letohrádek</a:t>
            </a:r>
            <a:endParaRPr lang="cs-CZ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83568" y="1832983"/>
            <a:ext cx="3025641" cy="4491617"/>
          </a:xfrm>
          <a:prstGeom prst="rect">
            <a:avLst/>
          </a:prstGeom>
        </p:spPr>
      </p:pic>
      <p:pic>
        <p:nvPicPr>
          <p:cNvPr id="17" name="Zástupný symbol pro obsah 1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211961" y="2668940"/>
            <a:ext cx="4474840" cy="33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6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Měšťanské domy – </a:t>
            </a:r>
            <a:r>
              <a:rPr lang="cs-CZ" sz="3200" dirty="0" smtClean="0"/>
              <a:t>náměstí v Telči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658459"/>
            <a:ext cx="8229600" cy="31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Měšťanské domy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Slavonice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Prachatice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140083" y="2667000"/>
            <a:ext cx="2674422" cy="3657600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760367"/>
            <a:ext cx="4041775" cy="347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Měšťanské domy - podloubí</a:t>
            </a:r>
            <a:endParaRPr lang="cs-CZ" dirty="0"/>
          </a:p>
        </p:txBody>
      </p:sp>
      <p:pic>
        <p:nvPicPr>
          <p:cNvPr id="5" name="Picture 2" descr="Soubor:České Budějovice, podloubí v historickém jádru.JPG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86" y="2200275"/>
            <a:ext cx="3120628" cy="41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oubor:České Budějovice, Česká ulice, malované domy.JPG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186" y="2200275"/>
            <a:ext cx="3120628" cy="41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4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>
            <a:normAutofit/>
          </a:bodyPr>
          <a:lstStyle/>
          <a:p>
            <a:r>
              <a:rPr lang="cs-CZ" dirty="0" smtClean="0"/>
              <a:t>Radnice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4040188" cy="792088"/>
          </a:xfrm>
        </p:spPr>
        <p:txBody>
          <a:bodyPr/>
          <a:lstStyle/>
          <a:p>
            <a:r>
              <a:rPr lang="cs-CZ" dirty="0" smtClean="0"/>
              <a:t>Prachatice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484784"/>
            <a:ext cx="4041775" cy="792088"/>
          </a:xfrm>
        </p:spPr>
        <p:txBody>
          <a:bodyPr/>
          <a:lstStyle/>
          <a:p>
            <a:r>
              <a:rPr lang="cs-CZ" dirty="0" smtClean="0"/>
              <a:t>Litoměřice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02732" y="2420888"/>
            <a:ext cx="4294656" cy="3516206"/>
          </a:xfrm>
          <a:prstGeom prst="rect">
            <a:avLst/>
          </a:prstGeom>
        </p:spPr>
      </p:pic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808443"/>
            <a:ext cx="4041775" cy="312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lux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Luxusní motiv</Template>
  <TotalTime>233</TotalTime>
  <Words>139</Words>
  <Application>Microsoft Office PowerPoint</Application>
  <PresentationFormat>Předvádění na obrazovce (4:3)</PresentationFormat>
  <Paragraphs>42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Calibri</vt:lpstr>
      <vt:lpstr>Corbel</vt:lpstr>
      <vt:lpstr>Wingdings 2</vt:lpstr>
      <vt:lpstr>Deluxe</vt:lpstr>
      <vt:lpstr>Renesance v českých zemích </vt:lpstr>
      <vt:lpstr>Zámek </vt:lpstr>
      <vt:lpstr>Letohrádek</vt:lpstr>
      <vt:lpstr>Sgrafita</vt:lpstr>
      <vt:lpstr>Arkády </vt:lpstr>
      <vt:lpstr>Měšťanské domy – náměstí v Telči</vt:lpstr>
      <vt:lpstr>Měšťanské domy</vt:lpstr>
      <vt:lpstr>Měšťanské domy - podloubí</vt:lpstr>
      <vt:lpstr>Radnice </vt:lpstr>
      <vt:lpstr>Knihy  </vt:lpstr>
      <vt:lpstr>Významné osobnosti</vt:lpstr>
      <vt:lpstr>Hvězdáři</vt:lpstr>
      <vt:lpstr>Giuseppe Arcimboldo</vt:lpstr>
    </vt:vector>
  </TitlesOfParts>
  <Company>Základní škola Čelákovice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Renesance v českých zemích</dc:title>
  <dc:creator>Nová Sborovna</dc:creator>
  <cp:lastModifiedBy>Kamila Bubáková</cp:lastModifiedBy>
  <cp:revision>26</cp:revision>
  <dcterms:created xsi:type="dcterms:W3CDTF">2011-10-04T07:04:02Z</dcterms:created>
  <dcterms:modified xsi:type="dcterms:W3CDTF">2020-05-13T10:48:36Z</dcterms:modified>
</cp:coreProperties>
</file>